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25"/>
  </p:notesMasterIdLst>
  <p:sldIdLst>
    <p:sldId id="284" r:id="rId3"/>
    <p:sldId id="292" r:id="rId4"/>
    <p:sldId id="295" r:id="rId5"/>
    <p:sldId id="289" r:id="rId6"/>
    <p:sldId id="300" r:id="rId7"/>
    <p:sldId id="307" r:id="rId8"/>
    <p:sldId id="301" r:id="rId9"/>
    <p:sldId id="302" r:id="rId10"/>
    <p:sldId id="303" r:id="rId11"/>
    <p:sldId id="304" r:id="rId12"/>
    <p:sldId id="305" r:id="rId13"/>
    <p:sldId id="306" r:id="rId14"/>
    <p:sldId id="308" r:id="rId15"/>
    <p:sldId id="288" r:id="rId16"/>
    <p:sldId id="296" r:id="rId17"/>
    <p:sldId id="297" r:id="rId18"/>
    <p:sldId id="290" r:id="rId19"/>
    <p:sldId id="299" r:id="rId20"/>
    <p:sldId id="291" r:id="rId21"/>
    <p:sldId id="293" r:id="rId22"/>
    <p:sldId id="294" r:id="rId23"/>
    <p:sldId id="286" r:id="rId24"/>
  </p:sldIdLst>
  <p:sldSz cx="10460038" cy="7561263"/>
  <p:notesSz cx="6797675" cy="98726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000" kern="1200">
        <a:solidFill>
          <a:srgbClr val="E3284A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rgbClr val="E3284A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rgbClr val="E3284A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rgbClr val="E3284A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rgbClr val="E3284A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rgbClr val="E3284A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rgbClr val="E3284A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rgbClr val="E3284A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rgbClr val="E3284A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AD"/>
    <a:srgbClr val="00B1EA"/>
    <a:srgbClr val="E3284A"/>
    <a:srgbClr val="EF6820"/>
    <a:srgbClr val="9FAA00"/>
    <a:srgbClr val="5C705E"/>
    <a:srgbClr val="856FB3"/>
    <a:srgbClr val="D60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7" autoAdjust="0"/>
    <p:restoredTop sz="94724" autoAdjust="0"/>
  </p:normalViewPr>
  <p:slideViewPr>
    <p:cSldViewPr>
      <p:cViewPr varScale="1">
        <p:scale>
          <a:sx n="65" d="100"/>
          <a:sy n="65" d="100"/>
        </p:scale>
        <p:origin x="-498" y="-108"/>
      </p:cViewPr>
      <p:guideLst>
        <p:guide orient="horz" pos="2381"/>
        <p:guide pos="329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093" cy="492971"/>
          </a:xfrm>
          <a:prstGeom prst="rect">
            <a:avLst/>
          </a:prstGeom>
        </p:spPr>
        <p:txBody>
          <a:bodyPr vert="horz" lIns="96323" tIns="48161" rIns="96323" bIns="48161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883" y="1"/>
            <a:ext cx="2945093" cy="492971"/>
          </a:xfrm>
          <a:prstGeom prst="rect">
            <a:avLst/>
          </a:prstGeom>
        </p:spPr>
        <p:txBody>
          <a:bodyPr vert="horz" lIns="96323" tIns="48161" rIns="96323" bIns="48161" rtlCol="0"/>
          <a:lstStyle>
            <a:lvl1pPr algn="r">
              <a:defRPr sz="1300"/>
            </a:lvl1pPr>
          </a:lstStyle>
          <a:p>
            <a:fld id="{2D30E46E-4825-447E-AFB7-256185E549D0}" type="datetimeFigureOut">
              <a:rPr lang="en-GB" smtClean="0"/>
              <a:pPr/>
              <a:t>10/02/2012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8200" y="741363"/>
            <a:ext cx="51212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23" tIns="48161" rIns="96323" bIns="4816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847"/>
            <a:ext cx="5438140" cy="4441705"/>
          </a:xfrm>
          <a:prstGeom prst="rect">
            <a:avLst/>
          </a:prstGeom>
        </p:spPr>
        <p:txBody>
          <a:bodyPr vert="horz" lIns="96323" tIns="48161" rIns="96323" bIns="4816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039"/>
            <a:ext cx="2945093" cy="492971"/>
          </a:xfrm>
          <a:prstGeom prst="rect">
            <a:avLst/>
          </a:prstGeom>
        </p:spPr>
        <p:txBody>
          <a:bodyPr vert="horz" lIns="96323" tIns="48161" rIns="96323" bIns="48161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883" y="9378039"/>
            <a:ext cx="2945093" cy="492971"/>
          </a:xfrm>
          <a:prstGeom prst="rect">
            <a:avLst/>
          </a:prstGeom>
        </p:spPr>
        <p:txBody>
          <a:bodyPr vert="horz" lIns="96323" tIns="48161" rIns="96323" bIns="48161" rtlCol="0" anchor="b"/>
          <a:lstStyle>
            <a:lvl1pPr algn="r">
              <a:defRPr sz="1300"/>
            </a:lvl1pPr>
          </a:lstStyle>
          <a:p>
            <a:fld id="{530F99E3-DBAD-4A52-AB29-B278822D5F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6404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365DBD7-60FC-4E31-94A5-1EF57890B24E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95288" y="3619500"/>
            <a:ext cx="6923087" cy="688975"/>
          </a:xfrm>
        </p:spPr>
        <p:txBody>
          <a:bodyPr anchor="t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724525"/>
            <a:ext cx="8362950" cy="536575"/>
          </a:xfrm>
        </p:spPr>
        <p:txBody>
          <a:bodyPr/>
          <a:lstStyle>
            <a:lvl1pPr marL="0" indent="0">
              <a:buFontTx/>
              <a:buNone/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pic>
        <p:nvPicPr>
          <p:cNvPr id="5140" name="Picture 20" descr="OU_masterlogo_colour_29m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263" y="431800"/>
            <a:ext cx="180975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620713"/>
            <a:ext cx="2922587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0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B7091D-AB42-4798-B868-36862ED66FDE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619033"/>
      </p:ext>
    </p:extLst>
  </p:cSld>
  <p:clrMapOvr>
    <a:masterClrMapping/>
  </p:clrMapOvr>
  <p:transition spd="slow" advClick="0" advTm="10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3313" y="1763713"/>
            <a:ext cx="2352675" cy="3379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763713"/>
            <a:ext cx="6905625" cy="3379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81BE21-ECBE-493E-A9A7-E8587D262686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788781"/>
      </p:ext>
    </p:extLst>
  </p:cSld>
  <p:clrMapOvr>
    <a:masterClrMapping/>
  </p:clrMapOvr>
  <p:transition spd="slow" advClick="0" advTm="10000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225" y="2349500"/>
            <a:ext cx="8891588" cy="1620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8450" y="4284663"/>
            <a:ext cx="7323138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983E94-9ED1-4DDD-9C38-C7EB3A111A3C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6398797"/>
      </p:ext>
    </p:extLst>
  </p:cSld>
  <p:clrMapOvr>
    <a:masterClrMapping/>
  </p:clrMapOvr>
  <p:transition spd="slow" advClick="0" advTm="10000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3ED6BC-48AF-4C56-890B-C2E12BA7592C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446157"/>
      </p:ext>
    </p:extLst>
  </p:cSld>
  <p:clrMapOvr>
    <a:masterClrMapping/>
  </p:clrMapOvr>
  <p:transition spd="slow" advClick="0" advTm="10000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4859338"/>
            <a:ext cx="889158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500" y="3205163"/>
            <a:ext cx="889158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6B9156-2E23-400E-A72D-310016B12708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5471811"/>
      </p:ext>
    </p:extLst>
  </p:cSld>
  <p:clrMapOvr>
    <a:masterClrMapping/>
  </p:clrMapOvr>
  <p:transition spd="slow" advClick="0" advTm="10000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4068763"/>
            <a:ext cx="4629150" cy="38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6838" y="4068763"/>
            <a:ext cx="4629150" cy="38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F488F7-9B56-40E2-A59B-1B67E52631A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7693297"/>
      </p:ext>
    </p:extLst>
  </p:cSld>
  <p:clrMapOvr>
    <a:masterClrMapping/>
  </p:clrMapOvr>
  <p:transition spd="slow" advClick="0" advTm="10000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88" y="303213"/>
            <a:ext cx="94154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288" y="1692275"/>
            <a:ext cx="46228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288" y="2397125"/>
            <a:ext cx="46228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3363" y="1692275"/>
            <a:ext cx="46243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13363" y="2397125"/>
            <a:ext cx="4624387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B0C6C0-F6FE-4033-BDB5-37C229DA501E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908709"/>
      </p:ext>
    </p:extLst>
  </p:cSld>
  <p:clrMapOvr>
    <a:masterClrMapping/>
  </p:clrMapOvr>
  <p:transition spd="slow" advClick="0" advTm="10000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C461FE-C4D8-4C5D-8C50-B0EED045D27D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913176"/>
      </p:ext>
    </p:extLst>
  </p:cSld>
  <p:clrMapOvr>
    <a:masterClrMapping/>
  </p:clrMapOvr>
  <p:transition spd="slow" advClick="0" advTm="10000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8526EB-DA30-42B6-B51D-0D5ED6CD7AE8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158534"/>
      </p:ext>
    </p:extLst>
  </p:cSld>
  <p:clrMapOvr>
    <a:masterClrMapping/>
  </p:clrMapOvr>
  <p:transition spd="slow" advClick="0" advTm="10000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88" y="301625"/>
            <a:ext cx="34417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9400" y="301625"/>
            <a:ext cx="5848350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288" y="1582738"/>
            <a:ext cx="34417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281F6D-2771-4725-8AA8-649B0907A505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332627"/>
      </p:ext>
    </p:extLst>
  </p:cSld>
  <p:clrMapOvr>
    <a:masterClrMapping/>
  </p:clrMapOvr>
  <p:transition spd="slow" advClick="0" advTm="10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63C9E8-047E-408E-9C2A-0C89C670508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38" y="468263"/>
            <a:ext cx="2922587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006850"/>
      </p:ext>
    </p:extLst>
  </p:cSld>
  <p:clrMapOvr>
    <a:masterClrMapping/>
  </p:clrMapOvr>
  <p:transition spd="slow" advClick="0" advTm="10000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9463" y="5292725"/>
            <a:ext cx="62769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49463" y="676275"/>
            <a:ext cx="62769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9463" y="5918200"/>
            <a:ext cx="62769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303C43-F737-4AD9-808D-903D9BE5BBFC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336165"/>
      </p:ext>
    </p:extLst>
  </p:cSld>
  <p:clrMapOvr>
    <a:masterClrMapping/>
  </p:clrMapOvr>
  <p:transition spd="slow" advClick="0" advTm="10000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63C15F-FD48-4C46-B954-5C8DE1B4AE29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9359550"/>
      </p:ext>
    </p:extLst>
  </p:cSld>
  <p:clrMapOvr>
    <a:masterClrMapping/>
  </p:clrMapOvr>
  <p:transition spd="slow" advClick="0" advTm="10000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3313" y="2719388"/>
            <a:ext cx="2352675" cy="1733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719388"/>
            <a:ext cx="6905625" cy="1733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796AD5-EB39-4331-B439-6F5E97FEBFB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748970"/>
      </p:ext>
    </p:extLst>
  </p:cSld>
  <p:clrMapOvr>
    <a:masterClrMapping/>
  </p:clrMapOvr>
  <p:transition spd="slow" advClick="0" advTm="10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4859338"/>
            <a:ext cx="889158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500" y="3205163"/>
            <a:ext cx="889158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D4D0AB-1F2D-47D2-AEF5-081B0C35E1F5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0302301"/>
      </p:ext>
    </p:extLst>
  </p:cSld>
  <p:clrMapOvr>
    <a:masterClrMapping/>
  </p:clrMapOvr>
  <p:transition spd="slow" advClick="0" advTm="10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2733675"/>
            <a:ext cx="4629150" cy="240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6838" y="2733675"/>
            <a:ext cx="4629150" cy="240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369276-D451-4210-8560-730FC3D26536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4202409"/>
      </p:ext>
    </p:extLst>
  </p:cSld>
  <p:clrMapOvr>
    <a:masterClrMapping/>
  </p:clrMapOvr>
  <p:transition spd="slow" advClick="0" advTm="10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88" y="303213"/>
            <a:ext cx="94154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288" y="1692275"/>
            <a:ext cx="46228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288" y="2397125"/>
            <a:ext cx="46228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3363" y="1692275"/>
            <a:ext cx="46243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13363" y="2397125"/>
            <a:ext cx="4624387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C39FEA-55D2-4412-AA04-2DAEDD4A8F9F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7591759"/>
      </p:ext>
    </p:extLst>
  </p:cSld>
  <p:clrMapOvr>
    <a:masterClrMapping/>
  </p:clrMapOvr>
  <p:transition spd="slow" advClick="0" advTm="10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00E17B-6834-4D44-8B78-B09FFDB69B5F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5284531"/>
      </p:ext>
    </p:extLst>
  </p:cSld>
  <p:clrMapOvr>
    <a:masterClrMapping/>
  </p:clrMapOvr>
  <p:transition spd="slow" advClick="0" advTm="10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EEE025-D620-428D-B9F6-C331F596B661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2133396"/>
      </p:ext>
    </p:extLst>
  </p:cSld>
  <p:clrMapOvr>
    <a:masterClrMapping/>
  </p:clrMapOvr>
  <p:transition spd="slow" advClick="0" advTm="10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88" y="301625"/>
            <a:ext cx="34417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9400" y="301625"/>
            <a:ext cx="5848350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288" y="1582738"/>
            <a:ext cx="34417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478CC6-D8E5-46A2-8C90-668163FCB455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2022976"/>
      </p:ext>
    </p:extLst>
  </p:cSld>
  <p:clrMapOvr>
    <a:masterClrMapping/>
  </p:clrMapOvr>
  <p:transition spd="slow" advClick="0" advTm="10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9463" y="5292725"/>
            <a:ext cx="62769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49463" y="676275"/>
            <a:ext cx="62769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9463" y="5918200"/>
            <a:ext cx="62769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1C5422-21D3-43A8-AA99-327461F7281E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1534682"/>
      </p:ext>
    </p:extLst>
  </p:cSld>
  <p:clrMapOvr>
    <a:masterClrMapping/>
  </p:clrMapOvr>
  <p:transition spd="slow" advClick="0" advTm="10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763713"/>
            <a:ext cx="9410700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38" tIns="39718" rIns="79438" bIns="3971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Title in colour - Arial 48pt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2733675"/>
            <a:ext cx="94107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Tabbed text information in black with bullet - Arial 28pt</a:t>
            </a:r>
          </a:p>
          <a:p>
            <a:pPr lvl="1"/>
            <a:r>
              <a:rPr lang="en-GB" smtClean="0"/>
              <a:t>Bullet point should be in the same colour as heading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73463" y="6884988"/>
            <a:ext cx="3313112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</a:bodyPr>
          <a:lstStyle>
            <a:lvl1pPr algn="ctr" defTabSz="796925">
              <a:defRPr sz="11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94588" y="6884988"/>
            <a:ext cx="2443162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</a:bodyPr>
          <a:lstStyle>
            <a:lvl1pPr algn="r" defTabSz="796925">
              <a:defRPr sz="1100">
                <a:solidFill>
                  <a:schemeClr val="tx1"/>
                </a:solidFill>
              </a:defRPr>
            </a:lvl1pPr>
          </a:lstStyle>
          <a:p>
            <a:fld id="{C30AA6BE-1729-4CD1-B3A9-A1AA2C10E0D3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4110" name="Picture 14" descr="OU_masterlogo_colour_19m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138" y="395288"/>
            <a:ext cx="11811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slow" advClick="0" advTm="10000">
    <p:wipe dir="r"/>
  </p:transition>
  <p:hf sldNum="0" hdr="0" ftr="0" dt="0"/>
  <p:txStyles>
    <p:titleStyle>
      <a:lvl1pPr algn="l" defTabSz="796925" rtl="0" eaLnBrk="1" fontAlgn="base" hangingPunct="1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+mj-lt"/>
          <a:ea typeface="+mj-ea"/>
          <a:cs typeface="+mj-cs"/>
        </a:defRPr>
      </a:lvl1pPr>
      <a:lvl2pPr algn="l" defTabSz="796925" rtl="0" eaLnBrk="1" fontAlgn="base" hangingPunct="1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2pPr>
      <a:lvl3pPr algn="l" defTabSz="796925" rtl="0" eaLnBrk="1" fontAlgn="base" hangingPunct="1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3pPr>
      <a:lvl4pPr algn="l" defTabSz="796925" rtl="0" eaLnBrk="1" fontAlgn="base" hangingPunct="1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4pPr>
      <a:lvl5pPr algn="l" defTabSz="796925" rtl="0" eaLnBrk="1" fontAlgn="base" hangingPunct="1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5pPr>
      <a:lvl6pPr marL="457200" algn="l" defTabSz="796925" rtl="0" eaLnBrk="1" fontAlgn="base" hangingPunct="1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6pPr>
      <a:lvl7pPr marL="914400" algn="l" defTabSz="796925" rtl="0" eaLnBrk="1" fontAlgn="base" hangingPunct="1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7pPr>
      <a:lvl8pPr marL="1371600" algn="l" defTabSz="796925" rtl="0" eaLnBrk="1" fontAlgn="base" hangingPunct="1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8pPr>
      <a:lvl9pPr marL="1828800" algn="l" defTabSz="796925" rtl="0" eaLnBrk="1" fontAlgn="base" hangingPunct="1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9pPr>
    </p:titleStyle>
    <p:bodyStyle>
      <a:lvl1pPr marL="298450" indent="-298450" algn="l" defTabSz="796925" rtl="0" eaLnBrk="1" fontAlgn="base" hangingPunct="1">
        <a:spcBef>
          <a:spcPct val="20000"/>
        </a:spcBef>
        <a:spcAft>
          <a:spcPct val="0"/>
        </a:spcAft>
        <a:buClr>
          <a:srgbClr val="9FAA00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49238" algn="l" defTabSz="796925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993775" indent="-196850" algn="l" defTabSz="796925" rtl="0" eaLnBrk="1" fontAlgn="base" hangingPunct="1">
        <a:spcBef>
          <a:spcPct val="20000"/>
        </a:spcBef>
        <a:spcAft>
          <a:spcPct val="0"/>
        </a:spcAft>
        <a:buClr>
          <a:srgbClr val="9FAA00"/>
        </a:buClr>
        <a:buChar char="•"/>
        <a:defRPr sz="2800">
          <a:solidFill>
            <a:schemeClr val="tx1"/>
          </a:solidFill>
          <a:latin typeface="+mn-lt"/>
        </a:defRPr>
      </a:lvl3pPr>
      <a:lvl4pPr marL="1392238" indent="-198438" algn="l" defTabSz="796925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1787525" indent="-198438" algn="l" defTabSz="79692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244725" indent="-198438" algn="l" defTabSz="79692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701925" indent="-198438" algn="l" defTabSz="79692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159125" indent="-198438" algn="l" defTabSz="79692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16325" indent="-198438" algn="l" defTabSz="79692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719388"/>
            <a:ext cx="94107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38" tIns="39718" rIns="79438" bIns="3971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Divider title in black - Arial 50pt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4068763"/>
            <a:ext cx="94107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Subheading in black - Arial 20pt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73463" y="6884988"/>
            <a:ext cx="3313112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</a:bodyPr>
          <a:lstStyle>
            <a:lvl1pPr algn="ctr" defTabSz="796925">
              <a:defRPr sz="11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94588" y="6884988"/>
            <a:ext cx="2443162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</a:bodyPr>
          <a:lstStyle>
            <a:lvl1pPr algn="r" defTabSz="796925">
              <a:defRPr sz="1100">
                <a:solidFill>
                  <a:schemeClr val="tx1"/>
                </a:solidFill>
              </a:defRPr>
            </a:lvl1pPr>
          </a:lstStyle>
          <a:p>
            <a:fld id="{84F377B3-A00F-4F6F-9CC9-49D02CD441A5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51207" name="Picture 7" descr="OU_masterlogo_colour_19m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138" y="395288"/>
            <a:ext cx="11811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 advClick="0" advTm="10000">
    <p:wipe dir="r"/>
  </p:transition>
  <p:hf sldNum="0" hdr="0" ftr="0" dt="0"/>
  <p:txStyles>
    <p:titleStyle>
      <a:lvl1pPr algn="l" defTabSz="7969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</a:defRPr>
      </a:lvl1pPr>
      <a:lvl2pPr algn="l" defTabSz="7969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2pPr>
      <a:lvl3pPr algn="l" defTabSz="7969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3pPr>
      <a:lvl4pPr algn="l" defTabSz="7969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4pPr>
      <a:lvl5pPr algn="l" defTabSz="7969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5pPr>
      <a:lvl6pPr marL="457200" algn="l" defTabSz="7969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6pPr>
      <a:lvl7pPr marL="914400" algn="l" defTabSz="7969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7pPr>
      <a:lvl8pPr marL="1371600" algn="l" defTabSz="7969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8pPr>
      <a:lvl9pPr marL="1828800" algn="l" defTabSz="7969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9pPr>
    </p:titleStyle>
    <p:bodyStyle>
      <a:lvl1pPr marL="298450" indent="-298450" algn="l" defTabSz="796925" rtl="0" fontAlgn="base">
        <a:spcBef>
          <a:spcPct val="20000"/>
        </a:spcBef>
        <a:spcAft>
          <a:spcPct val="0"/>
        </a:spcAft>
        <a:buClr>
          <a:srgbClr val="9FAA00"/>
        </a:buClr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49238" algn="l" defTabSz="796925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993775" indent="-196850" algn="l" defTabSz="796925" rtl="0" fontAlgn="base">
        <a:spcBef>
          <a:spcPct val="20000"/>
        </a:spcBef>
        <a:spcAft>
          <a:spcPct val="0"/>
        </a:spcAft>
        <a:buClr>
          <a:srgbClr val="9FAA00"/>
        </a:buClr>
        <a:buChar char="•"/>
        <a:defRPr sz="2800">
          <a:solidFill>
            <a:schemeClr val="tx1"/>
          </a:solidFill>
          <a:latin typeface="+mn-lt"/>
        </a:defRPr>
      </a:lvl3pPr>
      <a:lvl4pPr marL="1392238" indent="-198438" algn="l" defTabSz="796925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1787525" indent="-198438" algn="l" defTabSz="7969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244725" indent="-198438" algn="l" defTabSz="7969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701925" indent="-198438" algn="l" defTabSz="7969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159125" indent="-198438" algn="l" defTabSz="7969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16325" indent="-198438" algn="l" defTabSz="7969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.ac.uk/blogs/sociallearn/" TargetMode="External"/><Relationship Id="rId2" Type="http://schemas.openxmlformats.org/officeDocument/2006/relationships/hyperlink" Target="http://sociallearn.open.ac.uk/welcome/index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475" y="3153464"/>
            <a:ext cx="9410700" cy="1557539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Learning Through Social Connection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83" y="5580831"/>
            <a:ext cx="9410700" cy="1557539"/>
          </a:xfrm>
        </p:spPr>
        <p:txBody>
          <a:bodyPr/>
          <a:lstStyle/>
          <a:p>
            <a:pPr marL="0" indent="0">
              <a:buNone/>
            </a:pPr>
            <a:r>
              <a:rPr lang="en-GB" sz="3000" dirty="0" smtClean="0">
                <a:solidFill>
                  <a:schemeClr val="bg2"/>
                </a:solidFill>
              </a:rPr>
              <a:t>Hannah Beaman</a:t>
            </a:r>
          </a:p>
          <a:p>
            <a:pPr marL="0" indent="0">
              <a:buNone/>
            </a:pPr>
            <a:r>
              <a:rPr lang="en-GB" sz="3000" dirty="0" smtClean="0">
                <a:solidFill>
                  <a:schemeClr val="bg2"/>
                </a:solidFill>
              </a:rPr>
              <a:t>Online Communities and Web Development Manager </a:t>
            </a:r>
            <a:r>
              <a:rPr lang="en-GB" sz="3000" dirty="0" smtClean="0">
                <a:solidFill>
                  <a:schemeClr val="bg2"/>
                </a:solidFill>
              </a:rPr>
              <a:t>SocialLearn</a:t>
            </a:r>
            <a:endParaRPr lang="en-GB" sz="3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45779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83" y="2330638"/>
            <a:ext cx="2808312" cy="3527309"/>
          </a:xfrm>
        </p:spPr>
        <p:txBody>
          <a:bodyPr/>
          <a:lstStyle/>
          <a:p>
            <a:r>
              <a:rPr lang="en-GB" sz="3200" dirty="0">
                <a:solidFill>
                  <a:srgbClr val="0070C0"/>
                </a:solidFill>
              </a:rPr>
              <a:t>Organisation   of </a:t>
            </a:r>
            <a:r>
              <a:rPr lang="en-GB" sz="3200" dirty="0" smtClean="0">
                <a:solidFill>
                  <a:srgbClr val="0070C0"/>
                </a:solidFill>
              </a:rPr>
              <a:t>Personal Learning Through </a:t>
            </a:r>
            <a:r>
              <a:rPr lang="en-GB" sz="3200" dirty="0">
                <a:solidFill>
                  <a:srgbClr val="0070C0"/>
                </a:solidFill>
              </a:rPr>
              <a:t>C</a:t>
            </a:r>
            <a:r>
              <a:rPr lang="en-GB" sz="3200" dirty="0" smtClean="0">
                <a:solidFill>
                  <a:srgbClr val="0070C0"/>
                </a:solidFill>
              </a:rPr>
              <a:t>onnections and Communities</a:t>
            </a:r>
            <a:endParaRPr lang="en-GB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59" t="10133" r="8817"/>
          <a:stretch/>
        </p:blipFill>
        <p:spPr bwMode="auto">
          <a:xfrm>
            <a:off x="3573835" y="1260351"/>
            <a:ext cx="6615336" cy="5667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100634"/>
      </p:ext>
    </p:extLst>
  </p:cSld>
  <p:clrMapOvr>
    <a:masterClrMapping/>
  </p:clrMapOvr>
  <p:transition spd="slow" advClick="0" advTm="10000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67" y="3181340"/>
            <a:ext cx="2386459" cy="2542424"/>
          </a:xfrm>
        </p:spPr>
        <p:txBody>
          <a:bodyPr/>
          <a:lstStyle/>
          <a:p>
            <a:r>
              <a:rPr lang="en-GB" sz="3200" dirty="0" smtClean="0">
                <a:solidFill>
                  <a:srgbClr val="0070C0"/>
                </a:solidFill>
              </a:rPr>
              <a:t>Dynamic and Effective Search Engine</a:t>
            </a:r>
            <a:endParaRPr lang="en-GB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8" t="10489" r="8778" b="9333"/>
          <a:stretch/>
        </p:blipFill>
        <p:spPr bwMode="auto">
          <a:xfrm>
            <a:off x="2872435" y="1620391"/>
            <a:ext cx="7195691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354838"/>
      </p:ext>
    </p:extLst>
  </p:cSld>
  <p:clrMapOvr>
    <a:masterClrMapping/>
  </p:clrMapOvr>
  <p:transition spd="slow" advClick="0" advTm="10000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3" t="10311" r="8778" b="23200"/>
          <a:stretch/>
        </p:blipFill>
        <p:spPr bwMode="auto">
          <a:xfrm>
            <a:off x="2907664" y="1620391"/>
            <a:ext cx="7408737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type="title"/>
          </p:nvPr>
        </p:nvSpPr>
        <p:spPr>
          <a:xfrm>
            <a:off x="448626" y="3871223"/>
            <a:ext cx="2459038" cy="1065097"/>
          </a:xfrm>
        </p:spPr>
        <p:txBody>
          <a:bodyPr/>
          <a:lstStyle/>
          <a:p>
            <a:r>
              <a:rPr lang="en-GB" sz="3200" dirty="0" smtClean="0">
                <a:solidFill>
                  <a:srgbClr val="0070C0"/>
                </a:solidFill>
              </a:rPr>
              <a:t>Create and Share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72637161"/>
      </p:ext>
    </p:extLst>
  </p:cSld>
  <p:clrMapOvr>
    <a:masterClrMapping/>
  </p:clrMapOvr>
  <p:transition spd="slow" advClick="0" advTm="10000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499" y="2988543"/>
            <a:ext cx="4762723" cy="2049982"/>
          </a:xfrm>
        </p:spPr>
        <p:txBody>
          <a:bodyPr/>
          <a:lstStyle/>
          <a:p>
            <a:r>
              <a:rPr lang="en-GB" sz="3200" dirty="0" smtClean="0">
                <a:solidFill>
                  <a:srgbClr val="0070C0"/>
                </a:solidFill>
              </a:rPr>
              <a:t>A Powerful Recommendation Engine Broadening User’s Horizons</a:t>
            </a:r>
            <a:endParaRPr lang="en-GB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9" t="13405" r="63874" b="27495"/>
          <a:stretch/>
        </p:blipFill>
        <p:spPr bwMode="auto">
          <a:xfrm>
            <a:off x="5662067" y="468263"/>
            <a:ext cx="2664296" cy="682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979087"/>
      </p:ext>
    </p:extLst>
  </p:cSld>
  <p:clrMapOvr>
    <a:masterClrMapping/>
  </p:clrMapOvr>
  <p:transition spd="slow" advClick="0" advTm="10000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759882"/>
            <a:ext cx="9410700" cy="818875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Business Drivers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733675"/>
            <a:ext cx="9410700" cy="4001285"/>
          </a:xfrm>
        </p:spPr>
        <p:txBody>
          <a:bodyPr/>
          <a:lstStyle/>
          <a:p>
            <a:pPr marL="0" indent="0">
              <a:buClr>
                <a:srgbClr val="0070C0"/>
              </a:buClr>
              <a:buNone/>
            </a:pPr>
            <a:r>
              <a:rPr lang="en-GB" sz="2600" dirty="0" smtClean="0">
                <a:solidFill>
                  <a:srgbClr val="0070C0"/>
                </a:solidFill>
              </a:rPr>
              <a:t>Recruitment</a:t>
            </a:r>
          </a:p>
          <a:p>
            <a:pPr>
              <a:buClr>
                <a:srgbClr val="0070C0"/>
              </a:buClr>
            </a:pPr>
            <a:r>
              <a:rPr lang="en-GB" sz="2600" dirty="0" smtClean="0"/>
              <a:t>Suitable to attract for all four business lines; Career Enhancement, Flexible Alternative, Knowledge Pursuit, Post Graduate</a:t>
            </a:r>
          </a:p>
          <a:p>
            <a:pPr>
              <a:buClr>
                <a:srgbClr val="0070C0"/>
              </a:buClr>
            </a:pPr>
            <a:r>
              <a:rPr lang="en-GB" sz="2600" dirty="0" smtClean="0"/>
              <a:t>Gives pre-registration users insight into the OU </a:t>
            </a:r>
          </a:p>
          <a:p>
            <a:pPr>
              <a:buClr>
                <a:srgbClr val="0070C0"/>
              </a:buClr>
            </a:pPr>
            <a:r>
              <a:rPr lang="en-GB" sz="2600" dirty="0"/>
              <a:t>S</a:t>
            </a:r>
            <a:r>
              <a:rPr lang="en-GB" sz="2600" dirty="0" smtClean="0"/>
              <a:t>ample the types of learning resources available to assist with registration decisions</a:t>
            </a:r>
          </a:p>
          <a:p>
            <a:pPr>
              <a:buClr>
                <a:srgbClr val="0070C0"/>
              </a:buClr>
            </a:pPr>
            <a:r>
              <a:rPr lang="en-GB" sz="2600" dirty="0" smtClean="0"/>
              <a:t>Connection and networking with existing students, alumni, Associate Lecturers and Academics</a:t>
            </a:r>
          </a:p>
        </p:txBody>
      </p:sp>
    </p:spTree>
    <p:extLst>
      <p:ext uri="{BB962C8B-B14F-4D97-AF65-F5344CB8AC3E}">
        <p14:creationId xmlns:p14="http://schemas.microsoft.com/office/powerpoint/2010/main" val="3016137469"/>
      </p:ext>
    </p:extLst>
  </p:cSld>
  <p:clrMapOvr>
    <a:masterClrMapping/>
  </p:clrMapOvr>
  <p:transition spd="slow" advClick="0" advTm="10000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759882"/>
            <a:ext cx="9410700" cy="818875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Business Drivers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733675"/>
            <a:ext cx="9410700" cy="4401395"/>
          </a:xfrm>
        </p:spPr>
        <p:txBody>
          <a:bodyPr/>
          <a:lstStyle/>
          <a:p>
            <a:pPr marL="0" indent="0">
              <a:buClr>
                <a:srgbClr val="0070C0"/>
              </a:buClr>
              <a:buNone/>
            </a:pPr>
            <a:r>
              <a:rPr lang="en-GB" sz="2600" dirty="0" smtClean="0">
                <a:solidFill>
                  <a:srgbClr val="0070C0"/>
                </a:solidFill>
              </a:rPr>
              <a:t>Progression</a:t>
            </a:r>
          </a:p>
          <a:p>
            <a:pPr>
              <a:buClr>
                <a:srgbClr val="0070C0"/>
              </a:buClr>
            </a:pPr>
            <a:r>
              <a:rPr lang="en-GB" sz="2600" dirty="0" smtClean="0"/>
              <a:t>Targets the Career Enhancement keen to utilise the range of learning resources and networks to progress their career</a:t>
            </a:r>
          </a:p>
          <a:p>
            <a:pPr>
              <a:buClr>
                <a:srgbClr val="0070C0"/>
              </a:buClr>
            </a:pPr>
            <a:r>
              <a:rPr lang="en-GB" sz="2600" dirty="0" smtClean="0"/>
              <a:t>Targets Flexible Alternative students that are susceptible to study breaks due to longer than average completion dates</a:t>
            </a:r>
          </a:p>
          <a:p>
            <a:pPr>
              <a:buClr>
                <a:srgbClr val="0070C0"/>
              </a:buClr>
            </a:pPr>
            <a:r>
              <a:rPr lang="en-GB" sz="2600" dirty="0" smtClean="0"/>
              <a:t>Targets Knowledge Pursuit students which may be inclined to cease OU studies due to pricing structure changes</a:t>
            </a:r>
          </a:p>
          <a:p>
            <a:pPr>
              <a:buClr>
                <a:srgbClr val="0070C0"/>
              </a:buClr>
            </a:pPr>
            <a:r>
              <a:rPr lang="en-GB" sz="2600" dirty="0" smtClean="0"/>
              <a:t>Targets Post Graduate, existing undergraduates will benefit from sampling postgraduate resources and connect with postgraduates and alumni for peer support </a:t>
            </a:r>
          </a:p>
        </p:txBody>
      </p:sp>
    </p:spTree>
    <p:extLst>
      <p:ext uri="{BB962C8B-B14F-4D97-AF65-F5344CB8AC3E}">
        <p14:creationId xmlns:p14="http://schemas.microsoft.com/office/powerpoint/2010/main" val="2554998510"/>
      </p:ext>
    </p:extLst>
  </p:cSld>
  <p:clrMapOvr>
    <a:masterClrMapping/>
  </p:clrMapOvr>
  <p:transition spd="slow" advClick="0" advTm="10000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759882"/>
            <a:ext cx="9410700" cy="818875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Business Drivers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733675"/>
            <a:ext cx="9410700" cy="3601176"/>
          </a:xfrm>
        </p:spPr>
        <p:txBody>
          <a:bodyPr/>
          <a:lstStyle/>
          <a:p>
            <a:pPr marL="0" indent="0">
              <a:buClr>
                <a:srgbClr val="0070C0"/>
              </a:buClr>
              <a:buNone/>
            </a:pPr>
            <a:r>
              <a:rPr lang="en-GB" sz="2600" dirty="0" smtClean="0">
                <a:solidFill>
                  <a:srgbClr val="0070C0"/>
                </a:solidFill>
              </a:rPr>
              <a:t>Retention</a:t>
            </a:r>
          </a:p>
          <a:p>
            <a:pPr>
              <a:buClr>
                <a:srgbClr val="0070C0"/>
              </a:buClr>
            </a:pPr>
            <a:r>
              <a:rPr lang="en-GB" sz="2600" dirty="0" smtClean="0"/>
              <a:t>SocialLearn creates a continual relationship with the OU regardless of study status </a:t>
            </a:r>
          </a:p>
          <a:p>
            <a:pPr>
              <a:buClr>
                <a:srgbClr val="0070C0"/>
              </a:buClr>
            </a:pPr>
            <a:r>
              <a:rPr lang="en-GB" sz="2600" dirty="0" smtClean="0"/>
              <a:t>Gives the OU leveraging capabilities with alumni – value added propositions (e.g. CPLD)</a:t>
            </a:r>
          </a:p>
          <a:p>
            <a:pPr>
              <a:buClr>
                <a:srgbClr val="0070C0"/>
              </a:buClr>
            </a:pPr>
            <a:r>
              <a:rPr lang="en-GB" sz="2600" dirty="0" smtClean="0"/>
              <a:t>Allows undergraduates to make connections with postgraduate materials and support networks</a:t>
            </a:r>
          </a:p>
          <a:p>
            <a:pPr>
              <a:buClr>
                <a:srgbClr val="0070C0"/>
              </a:buClr>
            </a:pPr>
            <a:r>
              <a:rPr lang="en-GB" sz="2600" dirty="0" smtClean="0"/>
              <a:t>Promotes loyalty, goodwill, and a strong sense of belonging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554998510"/>
      </p:ext>
    </p:extLst>
  </p:cSld>
  <p:clrMapOvr>
    <a:masterClrMapping/>
  </p:clrMapOvr>
  <p:transition spd="slow" advClick="0" advTm="10000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Internal Applications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733675"/>
            <a:ext cx="9410700" cy="4321373"/>
          </a:xfrm>
        </p:spPr>
        <p:txBody>
          <a:bodyPr/>
          <a:lstStyle/>
          <a:p>
            <a:pPr marL="0" indent="0">
              <a:buClr>
                <a:srgbClr val="0070C0"/>
              </a:buClr>
              <a:buNone/>
            </a:pPr>
            <a:r>
              <a:rPr lang="en-GB" sz="2600" dirty="0" smtClean="0">
                <a:solidFill>
                  <a:srgbClr val="0070C0"/>
                </a:solidFill>
              </a:rPr>
              <a:t>Internal Staff &amp; Associate Lecturers</a:t>
            </a:r>
          </a:p>
          <a:p>
            <a:pPr>
              <a:buClr>
                <a:srgbClr val="0070C0"/>
              </a:buClr>
            </a:pPr>
            <a:r>
              <a:rPr lang="en-GB" sz="2600" dirty="0" smtClean="0"/>
              <a:t>Build knowledge networks</a:t>
            </a:r>
          </a:p>
          <a:p>
            <a:pPr>
              <a:buClr>
                <a:srgbClr val="0070C0"/>
              </a:buClr>
            </a:pPr>
            <a:r>
              <a:rPr lang="en-GB" sz="2600" dirty="0"/>
              <a:t>C</a:t>
            </a:r>
            <a:r>
              <a:rPr lang="en-GB" sz="2600" dirty="0" smtClean="0"/>
              <a:t>reate/share staff development and induction plans</a:t>
            </a:r>
          </a:p>
          <a:p>
            <a:pPr>
              <a:buClr>
                <a:srgbClr val="0070C0"/>
              </a:buClr>
            </a:pPr>
            <a:r>
              <a:rPr lang="en-GB" sz="2600" dirty="0"/>
              <a:t>C</a:t>
            </a:r>
            <a:r>
              <a:rPr lang="en-GB" sz="2600" dirty="0" smtClean="0"/>
              <a:t>ollaborate across regions and nations</a:t>
            </a:r>
          </a:p>
          <a:p>
            <a:pPr>
              <a:buClr>
                <a:srgbClr val="0070C0"/>
              </a:buClr>
            </a:pPr>
            <a:r>
              <a:rPr lang="en-GB" sz="2600" dirty="0"/>
              <a:t>P</a:t>
            </a:r>
            <a:r>
              <a:rPr lang="en-GB" sz="2600" dirty="0" smtClean="0"/>
              <a:t>rogress projects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en-GB" sz="2600" dirty="0" smtClean="0">
                <a:solidFill>
                  <a:srgbClr val="0070C0"/>
                </a:solidFill>
              </a:rPr>
              <a:t>Academics</a:t>
            </a:r>
          </a:p>
          <a:p>
            <a:pPr>
              <a:buClr>
                <a:srgbClr val="0070C0"/>
              </a:buClr>
            </a:pPr>
            <a:r>
              <a:rPr lang="en-GB" sz="2600" dirty="0" smtClean="0"/>
              <a:t>Pilot new learning content and structures</a:t>
            </a:r>
          </a:p>
          <a:p>
            <a:pPr>
              <a:buClr>
                <a:srgbClr val="0070C0"/>
              </a:buClr>
            </a:pPr>
            <a:r>
              <a:rPr lang="en-GB" sz="2600" dirty="0"/>
              <a:t>O</a:t>
            </a:r>
            <a:r>
              <a:rPr lang="en-GB" sz="2600" dirty="0" smtClean="0"/>
              <a:t>bserve and research learning behaviours</a:t>
            </a:r>
          </a:p>
          <a:p>
            <a:pPr>
              <a:buClr>
                <a:srgbClr val="0070C0"/>
              </a:buClr>
            </a:pPr>
            <a:r>
              <a:rPr lang="en-GB" sz="2600" dirty="0"/>
              <a:t>C</a:t>
            </a:r>
            <a:r>
              <a:rPr lang="en-GB" sz="2600" dirty="0" smtClean="0"/>
              <a:t>ollaborate with module teams</a:t>
            </a:r>
          </a:p>
        </p:txBody>
      </p:sp>
    </p:spTree>
    <p:extLst>
      <p:ext uri="{BB962C8B-B14F-4D97-AF65-F5344CB8AC3E}">
        <p14:creationId xmlns:p14="http://schemas.microsoft.com/office/powerpoint/2010/main" val="3016137469"/>
      </p:ext>
    </p:extLst>
  </p:cSld>
  <p:clrMapOvr>
    <a:masterClrMapping/>
  </p:clrMapOvr>
  <p:transition spd="slow" advClick="0" advTm="10000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759882"/>
            <a:ext cx="9410700" cy="818875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Supporting staff development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733675"/>
            <a:ext cx="9410700" cy="3939730"/>
          </a:xfrm>
        </p:spPr>
        <p:txBody>
          <a:bodyPr/>
          <a:lstStyle/>
          <a:p>
            <a:pPr marL="0" indent="0">
              <a:buClr>
                <a:srgbClr val="0070C0"/>
              </a:buClr>
              <a:buNone/>
            </a:pPr>
            <a:r>
              <a:rPr lang="en-GB" sz="2400" dirty="0" smtClean="0"/>
              <a:t>Rapid </a:t>
            </a:r>
            <a:r>
              <a:rPr lang="en-GB" sz="2400" dirty="0"/>
              <a:t>and potentially radical change across the University for all staff involved in learning and </a:t>
            </a:r>
            <a:r>
              <a:rPr lang="en-GB" sz="2400" dirty="0" smtClean="0"/>
              <a:t>teaching.  IET’s work with </a:t>
            </a:r>
            <a:r>
              <a:rPr lang="en-GB" sz="2400" dirty="0" err="1" smtClean="0"/>
              <a:t>SocialLearn</a:t>
            </a:r>
            <a:r>
              <a:rPr lang="en-GB" sz="2400" dirty="0" smtClean="0"/>
              <a:t>:</a:t>
            </a:r>
            <a:br>
              <a:rPr lang="en-GB" sz="2400" dirty="0" smtClean="0"/>
            </a:br>
            <a:r>
              <a:rPr lang="en-GB" sz="2600" dirty="0">
                <a:solidFill>
                  <a:srgbClr val="0070C0"/>
                </a:solidFill>
              </a:rPr>
              <a:t/>
            </a:r>
            <a:br>
              <a:rPr lang="en-GB" sz="2600" dirty="0">
                <a:solidFill>
                  <a:srgbClr val="0070C0"/>
                </a:solidFill>
              </a:rPr>
            </a:br>
            <a:r>
              <a:rPr lang="en-GB" sz="2600" dirty="0" smtClean="0">
                <a:solidFill>
                  <a:srgbClr val="0070C0"/>
                </a:solidFill>
              </a:rPr>
              <a:t>Educational Professional </a:t>
            </a:r>
            <a:r>
              <a:rPr lang="en-GB" sz="2600" dirty="0">
                <a:solidFill>
                  <a:srgbClr val="0070C0"/>
                </a:solidFill>
              </a:rPr>
              <a:t>Development (</a:t>
            </a:r>
            <a:r>
              <a:rPr lang="en-GB" sz="2600" dirty="0" err="1">
                <a:solidFill>
                  <a:srgbClr val="0070C0"/>
                </a:solidFill>
              </a:rPr>
              <a:t>ePD</a:t>
            </a:r>
            <a:r>
              <a:rPr lang="en-GB" sz="2600" dirty="0">
                <a:solidFill>
                  <a:srgbClr val="0070C0"/>
                </a:solidFill>
              </a:rPr>
              <a:t>) and </a:t>
            </a:r>
            <a:r>
              <a:rPr lang="en-GB" sz="2600" dirty="0" smtClean="0">
                <a:solidFill>
                  <a:srgbClr val="0070C0"/>
                </a:solidFill>
              </a:rPr>
              <a:t>Scholarship </a:t>
            </a:r>
          </a:p>
          <a:p>
            <a:pPr>
              <a:buClr>
                <a:srgbClr val="0070C0"/>
              </a:buClr>
            </a:pPr>
            <a:r>
              <a:rPr lang="en-GB" sz="2400" dirty="0"/>
              <a:t>C</a:t>
            </a:r>
            <a:r>
              <a:rPr lang="en-GB" sz="2600" dirty="0" smtClean="0"/>
              <a:t>urating, seeding and commissioning resources</a:t>
            </a:r>
          </a:p>
          <a:p>
            <a:pPr>
              <a:buClr>
                <a:srgbClr val="0070C0"/>
              </a:buClr>
            </a:pPr>
            <a:r>
              <a:rPr lang="en-GB" sz="2600" dirty="0"/>
              <a:t>H</a:t>
            </a:r>
            <a:r>
              <a:rPr lang="en-GB" sz="2600" dirty="0" smtClean="0"/>
              <a:t>elping grow vibrant </a:t>
            </a:r>
            <a:r>
              <a:rPr lang="en-GB" sz="2600" dirty="0"/>
              <a:t>SocialLearn </a:t>
            </a:r>
            <a:r>
              <a:rPr lang="en-GB" sz="2600" dirty="0" smtClean="0"/>
              <a:t>communities</a:t>
            </a:r>
            <a:endParaRPr lang="en-GB" sz="2600" dirty="0"/>
          </a:p>
          <a:p>
            <a:pPr>
              <a:buClr>
                <a:srgbClr val="0070C0"/>
              </a:buClr>
            </a:pPr>
            <a:r>
              <a:rPr lang="en-GB" sz="2600" dirty="0"/>
              <a:t>E</a:t>
            </a:r>
            <a:r>
              <a:rPr lang="en-GB" sz="2600" dirty="0" smtClean="0"/>
              <a:t>ncouraging </a:t>
            </a:r>
            <a:r>
              <a:rPr lang="en-GB" sz="2600" dirty="0"/>
              <a:t>healthy </a:t>
            </a:r>
            <a:r>
              <a:rPr lang="en-GB" sz="2600" dirty="0" smtClean="0"/>
              <a:t>dialogue around pedagogy</a:t>
            </a:r>
            <a:endParaRPr lang="en-GB" sz="2600" dirty="0"/>
          </a:p>
          <a:p>
            <a:pPr>
              <a:buClr>
                <a:srgbClr val="0070C0"/>
              </a:buClr>
            </a:pPr>
            <a:r>
              <a:rPr lang="en-GB" sz="2600" dirty="0"/>
              <a:t>R</a:t>
            </a:r>
            <a:r>
              <a:rPr lang="en-GB" sz="2600" dirty="0" smtClean="0"/>
              <a:t>esearching how to harness social networks as </a:t>
            </a:r>
            <a:r>
              <a:rPr lang="en-GB" sz="2600" dirty="0"/>
              <a:t>a </a:t>
            </a:r>
            <a:r>
              <a:rPr lang="en-GB" sz="2600" dirty="0" smtClean="0"/>
              <a:t>professional development platform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991531959"/>
      </p:ext>
    </p:extLst>
  </p:cSld>
  <p:clrMapOvr>
    <a:masterClrMapping/>
  </p:clrMapOvr>
  <p:transition spd="slow" advClick="0" advTm="10000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External Applications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733675"/>
            <a:ext cx="9410700" cy="3096422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en-GB" dirty="0" smtClean="0"/>
              <a:t>Project collaboration</a:t>
            </a:r>
          </a:p>
          <a:p>
            <a:pPr>
              <a:buClr>
                <a:srgbClr val="0070C0"/>
              </a:buClr>
            </a:pPr>
            <a:r>
              <a:rPr lang="en-GB" dirty="0" smtClean="0"/>
              <a:t>Sharing resources</a:t>
            </a:r>
          </a:p>
          <a:p>
            <a:pPr>
              <a:buClr>
                <a:srgbClr val="0070C0"/>
              </a:buClr>
            </a:pPr>
            <a:r>
              <a:rPr lang="en-GB" dirty="0" smtClean="0"/>
              <a:t>Bids for funding</a:t>
            </a:r>
          </a:p>
          <a:p>
            <a:pPr>
              <a:buClr>
                <a:srgbClr val="0070C0"/>
              </a:buClr>
            </a:pPr>
            <a:r>
              <a:rPr lang="en-GB" dirty="0" smtClean="0"/>
              <a:t>Application for grants</a:t>
            </a:r>
          </a:p>
          <a:p>
            <a:pPr marL="0" indent="0">
              <a:buClr>
                <a:srgbClr val="0070C0"/>
              </a:buClr>
              <a:buNone/>
            </a:pPr>
            <a:endParaRPr lang="en-GB" dirty="0" smtClean="0"/>
          </a:p>
          <a:p>
            <a:pPr>
              <a:buClr>
                <a:srgbClr val="0070C0"/>
              </a:buClr>
            </a:pPr>
            <a:r>
              <a:rPr lang="en-GB" dirty="0" smtClean="0"/>
              <a:t>Potential use for BBC, OUW, KMi, IET,</a:t>
            </a:r>
            <a:r>
              <a:rPr lang="en-GB" dirty="0"/>
              <a:t> </a:t>
            </a:r>
            <a:r>
              <a:rPr lang="en-GB" dirty="0" smtClean="0"/>
              <a:t>BDU, Library, </a:t>
            </a:r>
          </a:p>
        </p:txBody>
      </p:sp>
    </p:spTree>
    <p:extLst>
      <p:ext uri="{BB962C8B-B14F-4D97-AF65-F5344CB8AC3E}">
        <p14:creationId xmlns:p14="http://schemas.microsoft.com/office/powerpoint/2010/main" val="3016137469"/>
      </p:ext>
    </p:extLst>
  </p:cSld>
  <p:clrMapOvr>
    <a:masterClrMapping/>
  </p:clrMapOvr>
  <p:transition spd="slow" advClick="0" advTm="10000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What is SocialLearn?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733675"/>
            <a:ext cx="9410700" cy="3841241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en-GB" sz="2600" dirty="0" smtClean="0"/>
              <a:t>The latest evolution of online learning from The Open University</a:t>
            </a:r>
          </a:p>
          <a:p>
            <a:pPr>
              <a:buClr>
                <a:srgbClr val="0070C0"/>
              </a:buClr>
            </a:pPr>
            <a:r>
              <a:rPr lang="en-GB" sz="2600" dirty="0" smtClean="0"/>
              <a:t>Provides an effectual learning space, giving users control of what and how they learn, and with whom, by harnessing the power of the web and the energy of social networking</a:t>
            </a:r>
          </a:p>
          <a:p>
            <a:pPr>
              <a:buClr>
                <a:srgbClr val="0070C0"/>
              </a:buClr>
            </a:pPr>
            <a:r>
              <a:rPr lang="en-GB" sz="2600" dirty="0" smtClean="0"/>
              <a:t>Users benefit from a wealth of learning tools, giving structure to personal learning journeys via the Backpack, sharing discoveries with others through apps, and collaborating either openly or within the confines of Communities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016137469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759882"/>
            <a:ext cx="9410700" cy="818875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Future Revenue Streams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83" y="2772519"/>
            <a:ext cx="9410700" cy="3441132"/>
          </a:xfrm>
        </p:spPr>
        <p:txBody>
          <a:bodyPr/>
          <a:lstStyle/>
          <a:p>
            <a:pPr marL="0" indent="0">
              <a:buClr>
                <a:srgbClr val="0070C0"/>
              </a:buClr>
              <a:buNone/>
            </a:pPr>
            <a:r>
              <a:rPr lang="en-GB" dirty="0" smtClean="0">
                <a:solidFill>
                  <a:srgbClr val="0070C0"/>
                </a:solidFill>
              </a:rPr>
              <a:t>Business and Project Partners </a:t>
            </a:r>
          </a:p>
          <a:p>
            <a:pPr>
              <a:buClr>
                <a:srgbClr val="0070C0"/>
              </a:buClr>
            </a:pPr>
            <a:r>
              <a:rPr lang="en-GB" dirty="0" smtClean="0"/>
              <a:t>Using SocialLearn as collaboration space with external institutions, securing bids for funding for research</a:t>
            </a:r>
          </a:p>
          <a:p>
            <a:pPr>
              <a:buClr>
                <a:srgbClr val="0070C0"/>
              </a:buClr>
            </a:pPr>
            <a:r>
              <a:rPr lang="en-GB" dirty="0" smtClean="0"/>
              <a:t>Leveraging capability for corporates sponsoring students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en-GB" dirty="0" smtClean="0">
                <a:solidFill>
                  <a:srgbClr val="0070C0"/>
                </a:solidFill>
              </a:rPr>
              <a:t>White Label Platform</a:t>
            </a:r>
          </a:p>
          <a:p>
            <a:pPr>
              <a:buClr>
                <a:srgbClr val="0070C0"/>
              </a:buClr>
            </a:pPr>
            <a:r>
              <a:rPr lang="en-GB" dirty="0" smtClean="0"/>
              <a:t>Creating a template (self hosting) for corporates to create their own social spaces e.g. 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137469"/>
      </p:ext>
    </p:extLst>
  </p:cSld>
  <p:clrMapOvr>
    <a:masterClrMapping/>
  </p:clrMapOvr>
  <p:transition spd="slow" advClick="0" advTm="10000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Next Steps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733675"/>
            <a:ext cx="9410700" cy="2579357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en-GB" dirty="0" smtClean="0"/>
              <a:t>Piloting SocialLearn with selected faculties</a:t>
            </a:r>
          </a:p>
          <a:p>
            <a:pPr>
              <a:buClr>
                <a:srgbClr val="0070C0"/>
              </a:buClr>
            </a:pPr>
            <a:r>
              <a:rPr lang="en-GB" dirty="0" smtClean="0"/>
              <a:t>Creating a mobile ready version – iPhone app</a:t>
            </a:r>
          </a:p>
          <a:p>
            <a:pPr>
              <a:buClr>
                <a:srgbClr val="0070C0"/>
              </a:buClr>
            </a:pPr>
            <a:r>
              <a:rPr lang="en-GB" dirty="0" smtClean="0"/>
              <a:t>Developing mentoring services</a:t>
            </a:r>
          </a:p>
          <a:p>
            <a:pPr>
              <a:buClr>
                <a:srgbClr val="0070C0"/>
              </a:buClr>
            </a:pPr>
            <a:r>
              <a:rPr lang="en-GB" dirty="0" smtClean="0"/>
              <a:t>Enhancing site layout and design</a:t>
            </a:r>
          </a:p>
          <a:p>
            <a:pPr>
              <a:buClr>
                <a:srgbClr val="0070C0"/>
              </a:buClr>
            </a:pPr>
            <a:r>
              <a:rPr lang="en-GB" dirty="0" smtClean="0"/>
              <a:t>Collaborating with projects to share resources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137469"/>
      </p:ext>
    </p:extLst>
  </p:cSld>
  <p:clrMapOvr>
    <a:masterClrMapping/>
  </p:clrMapOvr>
  <p:transition spd="slow" advClick="0" advTm="10000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83" y="2484487"/>
            <a:ext cx="9410700" cy="811212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Log On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83" y="3348583"/>
            <a:ext cx="9410700" cy="572654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>
                <a:solidFill>
                  <a:srgbClr val="0070C0"/>
                </a:solidFill>
                <a:hlinkClick r:id="rId2"/>
              </a:rPr>
              <a:t>http://</a:t>
            </a:r>
            <a:r>
              <a:rPr lang="en-GB" sz="3200" dirty="0" smtClean="0">
                <a:solidFill>
                  <a:srgbClr val="0070C0"/>
                </a:solidFill>
                <a:hlinkClick r:id="rId2"/>
              </a:rPr>
              <a:t>sociallearn.open.ac.uk/welcome/index.html</a:t>
            </a:r>
            <a:r>
              <a:rPr lang="en-GB" sz="3200" dirty="0" smtClean="0">
                <a:solidFill>
                  <a:srgbClr val="0070C0"/>
                </a:solidFill>
              </a:rPr>
              <a:t> </a:t>
            </a:r>
            <a:endParaRPr lang="en-GB" sz="3200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5699" y="4356695"/>
            <a:ext cx="9410700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38" tIns="39718" rIns="79438" bIns="39718" numCol="1" anchor="ctr" anchorCtr="0" compatLnSpc="1">
            <a:prstTxWarp prst="textNoShape">
              <a:avLst/>
            </a:prstTxWarp>
            <a:spAutoFit/>
          </a:bodyPr>
          <a:lstStyle>
            <a:lvl1pPr algn="l" defTabSz="796925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9FAA00"/>
                </a:solidFill>
                <a:latin typeface="+mj-lt"/>
                <a:ea typeface="+mj-ea"/>
                <a:cs typeface="+mj-cs"/>
              </a:defRPr>
            </a:lvl1pPr>
            <a:lvl2pPr algn="l" defTabSz="796925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9FAA00"/>
                </a:solidFill>
                <a:latin typeface="Arial" charset="0"/>
              </a:defRPr>
            </a:lvl2pPr>
            <a:lvl3pPr algn="l" defTabSz="796925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9FAA00"/>
                </a:solidFill>
                <a:latin typeface="Arial" charset="0"/>
              </a:defRPr>
            </a:lvl3pPr>
            <a:lvl4pPr algn="l" defTabSz="796925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9FAA00"/>
                </a:solidFill>
                <a:latin typeface="Arial" charset="0"/>
              </a:defRPr>
            </a:lvl4pPr>
            <a:lvl5pPr algn="l" defTabSz="796925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9FAA00"/>
                </a:solidFill>
                <a:latin typeface="Arial" charset="0"/>
              </a:defRPr>
            </a:lvl5pPr>
            <a:lvl6pPr marL="457200" algn="l" defTabSz="796925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9FAA00"/>
                </a:solidFill>
                <a:latin typeface="Arial" charset="0"/>
              </a:defRPr>
            </a:lvl6pPr>
            <a:lvl7pPr marL="914400" algn="l" defTabSz="796925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9FAA00"/>
                </a:solidFill>
                <a:latin typeface="Arial" charset="0"/>
              </a:defRPr>
            </a:lvl7pPr>
            <a:lvl8pPr marL="1371600" algn="l" defTabSz="796925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9FAA00"/>
                </a:solidFill>
                <a:latin typeface="Arial" charset="0"/>
              </a:defRPr>
            </a:lvl8pPr>
            <a:lvl9pPr marL="1828800" algn="l" defTabSz="796925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9FAA00"/>
                </a:solidFill>
                <a:latin typeface="Arial" charset="0"/>
              </a:defRPr>
            </a:lvl9pPr>
          </a:lstStyle>
          <a:p>
            <a:r>
              <a:rPr lang="en-GB" dirty="0" smtClean="0">
                <a:solidFill>
                  <a:schemeClr val="tx1"/>
                </a:solidFill>
              </a:rPr>
              <a:t>Stay Up To Date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4193" y="5364807"/>
            <a:ext cx="9410700" cy="572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  <a:spAutoFit/>
          </a:bodyPr>
          <a:lstStyle>
            <a:lvl1pPr marL="298450" indent="-298450" algn="l" defTabSz="796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A00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249238" algn="l" defTabSz="796925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993775" indent="-196850" algn="l" defTabSz="796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A00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392238" indent="-198438" algn="l" defTabSz="796925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1787525" indent="-198438" algn="l" defTabSz="79692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244725" indent="-198438" algn="l" defTabSz="79692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701925" indent="-198438" algn="l" defTabSz="79692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159125" indent="-198438" algn="l" defTabSz="79692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616325" indent="-198438" algn="l" defTabSz="79692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3200" dirty="0">
                <a:hlinkClick r:id="rId3"/>
              </a:rPr>
              <a:t>http://www.open.ac.uk/blogs/sociallearn</a:t>
            </a:r>
            <a:r>
              <a:rPr lang="en-GB" sz="3200" dirty="0" smtClean="0">
                <a:hlinkClick r:id="rId3"/>
              </a:rPr>
              <a:t>/</a:t>
            </a:r>
            <a:r>
              <a:rPr lang="en-GB" sz="3200" dirty="0" smtClean="0"/>
              <a:t>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3606060"/>
      </p:ext>
    </p:extLst>
  </p:cSld>
  <p:clrMapOvr>
    <a:masterClrMapping/>
  </p:clrMapOvr>
  <p:transition spd="slow" advClick="0" advTm="10000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Why SocialLearn?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733675"/>
            <a:ext cx="9410700" cy="3921263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en-GB" sz="2600" dirty="0" smtClean="0"/>
              <a:t>Potential to continue to develop our reputation as being at the forefront of eLearning</a:t>
            </a:r>
          </a:p>
          <a:p>
            <a:pPr>
              <a:buClr>
                <a:srgbClr val="0070C0"/>
              </a:buClr>
            </a:pPr>
            <a:r>
              <a:rPr lang="en-GB" sz="2600" dirty="0" smtClean="0"/>
              <a:t>HEFCE’s Online Learning Task Force’s report </a:t>
            </a:r>
            <a:r>
              <a:rPr lang="en-GB" sz="2600" i="1" dirty="0" smtClean="0"/>
              <a:t>Collaborate to Compete </a:t>
            </a:r>
            <a:r>
              <a:rPr lang="en-GB" sz="2600" dirty="0" smtClean="0"/>
              <a:t>(2011) says: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en-GB" sz="2600" dirty="0" smtClean="0"/>
              <a:t>	- Technology needs to enhance student choice and meet 	   or exceed learner’s expectations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en-GB" sz="2600" dirty="0" smtClean="0"/>
              <a:t>	- Investment is needed for the development and 		 	  exploitation of open educational resources to enhance 	  efficiency and quality</a:t>
            </a:r>
          </a:p>
        </p:txBody>
      </p:sp>
    </p:spTree>
    <p:extLst>
      <p:ext uri="{BB962C8B-B14F-4D97-AF65-F5344CB8AC3E}">
        <p14:creationId xmlns:p14="http://schemas.microsoft.com/office/powerpoint/2010/main" val="3425324499"/>
      </p:ext>
    </p:extLst>
  </p:cSld>
  <p:clrMapOvr>
    <a:masterClrMapping/>
  </p:clrMapOvr>
  <p:transition spd="slow" advClick="0" advTm="10000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Features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733675"/>
            <a:ext cx="9410700" cy="4321373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en-GB" sz="2600" dirty="0" smtClean="0"/>
              <a:t>Backpack</a:t>
            </a:r>
          </a:p>
          <a:p>
            <a:pPr>
              <a:buClr>
                <a:srgbClr val="0070C0"/>
              </a:buClr>
            </a:pPr>
            <a:r>
              <a:rPr lang="en-GB" sz="2600" dirty="0" smtClean="0"/>
              <a:t>Apps</a:t>
            </a:r>
          </a:p>
          <a:p>
            <a:pPr>
              <a:buClr>
                <a:srgbClr val="0070C0"/>
              </a:buClr>
            </a:pPr>
            <a:r>
              <a:rPr lang="en-GB" sz="2600" dirty="0" smtClean="0"/>
              <a:t>Learning Paths</a:t>
            </a:r>
          </a:p>
          <a:p>
            <a:pPr>
              <a:buClr>
                <a:srgbClr val="0070C0"/>
              </a:buClr>
            </a:pPr>
            <a:r>
              <a:rPr lang="en-GB" sz="2600" dirty="0" smtClean="0"/>
              <a:t>Communities</a:t>
            </a:r>
          </a:p>
          <a:p>
            <a:pPr>
              <a:buClr>
                <a:srgbClr val="0070C0"/>
              </a:buClr>
            </a:pPr>
            <a:r>
              <a:rPr lang="en-GB" sz="2600" dirty="0" smtClean="0"/>
              <a:t>Events</a:t>
            </a:r>
          </a:p>
          <a:p>
            <a:pPr>
              <a:buClr>
                <a:srgbClr val="0070C0"/>
              </a:buClr>
            </a:pPr>
            <a:r>
              <a:rPr lang="en-GB" sz="2600" dirty="0" smtClean="0"/>
              <a:t>Mentoring </a:t>
            </a:r>
          </a:p>
          <a:p>
            <a:pPr>
              <a:buClr>
                <a:srgbClr val="0070C0"/>
              </a:buClr>
            </a:pPr>
            <a:r>
              <a:rPr lang="en-GB" sz="2600" dirty="0" smtClean="0"/>
              <a:t>Recommendation Engine</a:t>
            </a:r>
          </a:p>
          <a:p>
            <a:pPr>
              <a:buClr>
                <a:srgbClr val="0070C0"/>
              </a:buClr>
            </a:pPr>
            <a:r>
              <a:rPr lang="en-GB" sz="2600" dirty="0" smtClean="0"/>
              <a:t>Social Paradigm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en-GB" sz="2600" dirty="0" smtClean="0"/>
              <a:t>	</a:t>
            </a:r>
            <a:r>
              <a:rPr lang="en-GB" sz="2600" i="1" dirty="0" smtClean="0"/>
              <a:t>SocialLearn </a:t>
            </a:r>
            <a:r>
              <a:rPr lang="en-GB" sz="2600" i="1" dirty="0"/>
              <a:t>is live with a pilot population of OU </a:t>
            </a:r>
            <a:r>
              <a:rPr lang="en-GB" sz="2600" i="1" dirty="0" smtClean="0"/>
              <a:t>staff</a:t>
            </a:r>
            <a:endParaRPr lang="en-GB" sz="2600" i="1" dirty="0"/>
          </a:p>
        </p:txBody>
      </p:sp>
    </p:spTree>
    <p:extLst>
      <p:ext uri="{BB962C8B-B14F-4D97-AF65-F5344CB8AC3E}">
        <p14:creationId xmlns:p14="http://schemas.microsoft.com/office/powerpoint/2010/main" val="3016137469"/>
      </p:ext>
    </p:extLst>
  </p:cSld>
  <p:clrMapOvr>
    <a:masterClrMapping/>
  </p:clrMapOvr>
  <p:transition spd="slow" advClick="0" advTm="10000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288" y="1113551"/>
            <a:ext cx="9410700" cy="2111537"/>
          </a:xfrm>
        </p:spPr>
        <p:txBody>
          <a:bodyPr/>
          <a:lstStyle/>
          <a:p>
            <a:r>
              <a:rPr lang="en-GB" sz="4400" dirty="0"/>
              <a:t/>
            </a:r>
            <a:br>
              <a:rPr lang="en-GB" sz="4400" dirty="0"/>
            </a:br>
            <a:r>
              <a:rPr lang="en-GB" sz="4000" dirty="0" smtClean="0">
                <a:solidFill>
                  <a:srgbClr val="0070C0"/>
                </a:solidFill>
              </a:rPr>
              <a:t>Advantages of an Online Community</a:t>
            </a:r>
            <a:r>
              <a:rPr lang="en-GB" dirty="0" smtClean="0">
                <a:solidFill>
                  <a:srgbClr val="0070C0"/>
                </a:solidFill>
              </a:rPr>
              <a:t/>
            </a:r>
            <a:br>
              <a:rPr lang="en-GB" dirty="0" smtClean="0">
                <a:solidFill>
                  <a:srgbClr val="0070C0"/>
                </a:solidFill>
              </a:rPr>
            </a:b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288" y="2733675"/>
            <a:ext cx="9410700" cy="4539894"/>
          </a:xfrm>
        </p:spPr>
        <p:txBody>
          <a:bodyPr/>
          <a:lstStyle/>
          <a:p>
            <a:pPr marL="0" indent="0">
              <a:buClr>
                <a:srgbClr val="0070C0"/>
              </a:buClr>
              <a:buNone/>
            </a:pPr>
            <a:r>
              <a:rPr lang="en-GB" sz="2300" dirty="0" smtClean="0"/>
              <a:t>In an on-line environment a Community is a means for controlling the user’s access to people, resources and services.</a:t>
            </a:r>
          </a:p>
          <a:p>
            <a:pPr marL="0" indent="0">
              <a:buClr>
                <a:srgbClr val="0070C0"/>
              </a:buClr>
              <a:buNone/>
            </a:pPr>
            <a:endParaRPr lang="en-GB" sz="2300" dirty="0" smtClean="0"/>
          </a:p>
          <a:p>
            <a:pPr marL="0" indent="0">
              <a:buClr>
                <a:srgbClr val="0070C0"/>
              </a:buClr>
              <a:buNone/>
            </a:pPr>
            <a:r>
              <a:rPr lang="en-GB" sz="2300" dirty="0" smtClean="0"/>
              <a:t>In SocialLearn you can</a:t>
            </a:r>
            <a:r>
              <a:rPr lang="en-GB" sz="2300" dirty="0"/>
              <a:t>:</a:t>
            </a:r>
            <a:endParaRPr lang="en-GB" sz="2300" dirty="0" smtClean="0"/>
          </a:p>
          <a:p>
            <a:pPr lvl="2">
              <a:buClr>
                <a:srgbClr val="0070C0"/>
              </a:buClr>
            </a:pPr>
            <a:r>
              <a:rPr lang="en-GB" sz="2300" dirty="0" smtClean="0"/>
              <a:t>Create Communities</a:t>
            </a:r>
          </a:p>
          <a:p>
            <a:pPr lvl="2">
              <a:buClr>
                <a:srgbClr val="0070C0"/>
              </a:buClr>
            </a:pPr>
            <a:r>
              <a:rPr lang="en-GB" sz="2300" dirty="0"/>
              <a:t>F</a:t>
            </a:r>
            <a:r>
              <a:rPr lang="en-GB" sz="2300" dirty="0" smtClean="0"/>
              <a:t>acilitate users in joining, leaving, navigating and exploring Communities</a:t>
            </a:r>
            <a:endParaRPr lang="en-GB" sz="2300" dirty="0"/>
          </a:p>
          <a:p>
            <a:pPr marL="0" indent="0">
              <a:buClr>
                <a:srgbClr val="0070C0"/>
              </a:buClr>
              <a:buNone/>
            </a:pPr>
            <a:r>
              <a:rPr lang="en-GB" sz="2300" dirty="0" smtClean="0"/>
              <a:t>Advantages:</a:t>
            </a:r>
            <a:endParaRPr lang="en-GB" sz="2300" dirty="0"/>
          </a:p>
          <a:p>
            <a:pPr lvl="2">
              <a:buClr>
                <a:srgbClr val="0070C0"/>
              </a:buClr>
            </a:pPr>
            <a:r>
              <a:rPr lang="en-GB" sz="2300" dirty="0" smtClean="0"/>
              <a:t>Enable private collaboration</a:t>
            </a:r>
            <a:endParaRPr lang="en-GB" sz="2300" dirty="0"/>
          </a:p>
          <a:p>
            <a:pPr lvl="2">
              <a:buClr>
                <a:srgbClr val="0070C0"/>
              </a:buClr>
            </a:pPr>
            <a:r>
              <a:rPr lang="en-GB" sz="2300" dirty="0" smtClean="0"/>
              <a:t>Protect confidential or restricted information</a:t>
            </a:r>
          </a:p>
          <a:p>
            <a:pPr lvl="2">
              <a:buClr>
                <a:srgbClr val="0070C0"/>
              </a:buClr>
            </a:pPr>
            <a:r>
              <a:rPr lang="en-GB" sz="2300" dirty="0" smtClean="0"/>
              <a:t>Create a community of trust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472099446"/>
      </p:ext>
    </p:extLst>
  </p:cSld>
  <p:clrMapOvr>
    <a:masterClrMapping/>
  </p:clrMapOvr>
  <p:transition spd="slow" advClick="0" advTm="10000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288" y="1113551"/>
            <a:ext cx="9410700" cy="2111537"/>
          </a:xfrm>
        </p:spPr>
        <p:txBody>
          <a:bodyPr/>
          <a:lstStyle/>
          <a:p>
            <a:r>
              <a:rPr lang="en-GB" sz="4400" dirty="0"/>
              <a:t/>
            </a:r>
            <a:br>
              <a:rPr lang="en-GB" sz="4400" dirty="0"/>
            </a:br>
            <a:r>
              <a:rPr lang="en-GB" sz="4000" dirty="0" smtClean="0">
                <a:solidFill>
                  <a:srgbClr val="0070C0"/>
                </a:solidFill>
              </a:rPr>
              <a:t>Sneak Peek into the New SocialLearn</a:t>
            </a:r>
            <a:r>
              <a:rPr lang="en-GB" dirty="0" smtClean="0">
                <a:solidFill>
                  <a:srgbClr val="0070C0"/>
                </a:solidFill>
              </a:rPr>
              <a:t/>
            </a:r>
            <a:br>
              <a:rPr lang="en-GB" dirty="0" smtClean="0">
                <a:solidFill>
                  <a:srgbClr val="0070C0"/>
                </a:solidFill>
              </a:rPr>
            </a:b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288" y="2733675"/>
            <a:ext cx="9410700" cy="4256740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en-GB" sz="2300" dirty="0" smtClean="0"/>
              <a:t>Current version is being upgraded and replaced</a:t>
            </a:r>
          </a:p>
          <a:p>
            <a:pPr>
              <a:buClr>
                <a:srgbClr val="0070C0"/>
              </a:buClr>
            </a:pPr>
            <a:r>
              <a:rPr lang="en-GB" sz="2300" dirty="0" smtClean="0"/>
              <a:t>New intuitive interface and layout</a:t>
            </a:r>
          </a:p>
          <a:p>
            <a:pPr>
              <a:buClr>
                <a:srgbClr val="0070C0"/>
              </a:buClr>
            </a:pPr>
            <a:r>
              <a:rPr lang="en-GB" sz="2300" dirty="0" smtClean="0"/>
              <a:t>In keeping with OUICE styling and brand</a:t>
            </a:r>
          </a:p>
          <a:p>
            <a:pPr>
              <a:buClr>
                <a:srgbClr val="0070C0"/>
              </a:buClr>
            </a:pPr>
            <a:r>
              <a:rPr lang="en-GB" sz="2300" dirty="0" smtClean="0"/>
              <a:t>Carrying over a number of existing features</a:t>
            </a:r>
          </a:p>
          <a:p>
            <a:pPr>
              <a:buClr>
                <a:srgbClr val="0070C0"/>
              </a:buClr>
            </a:pPr>
            <a:r>
              <a:rPr lang="en-GB" sz="2300" dirty="0" smtClean="0"/>
              <a:t>New version will be ready for student and general public roll out</a:t>
            </a:r>
          </a:p>
          <a:p>
            <a:pPr>
              <a:buClr>
                <a:srgbClr val="0070C0"/>
              </a:buClr>
            </a:pPr>
            <a:endParaRPr lang="en-GB" sz="2300" dirty="0"/>
          </a:p>
          <a:p>
            <a:pPr>
              <a:buClr>
                <a:srgbClr val="0070C0"/>
              </a:buClr>
            </a:pPr>
            <a:endParaRPr lang="en-GB" sz="2300" dirty="0" smtClean="0"/>
          </a:p>
          <a:p>
            <a:pPr>
              <a:buClr>
                <a:srgbClr val="0070C0"/>
              </a:buClr>
            </a:pPr>
            <a:endParaRPr lang="en-GB" sz="2300" dirty="0"/>
          </a:p>
          <a:p>
            <a:pPr marL="0" indent="0">
              <a:buClr>
                <a:srgbClr val="0070C0"/>
              </a:buClr>
              <a:buNone/>
            </a:pPr>
            <a:endParaRPr lang="en-GB" sz="2300" dirty="0" smtClean="0"/>
          </a:p>
          <a:p>
            <a:pPr marL="0" indent="0" algn="r">
              <a:buClr>
                <a:srgbClr val="0070C0"/>
              </a:buClr>
              <a:buNone/>
            </a:pPr>
            <a:r>
              <a:rPr lang="en-GB" sz="2300" i="1" dirty="0" smtClean="0"/>
              <a:t>So what does it look like?</a:t>
            </a:r>
          </a:p>
        </p:txBody>
      </p:sp>
    </p:spTree>
    <p:extLst>
      <p:ext uri="{BB962C8B-B14F-4D97-AF65-F5344CB8AC3E}">
        <p14:creationId xmlns:p14="http://schemas.microsoft.com/office/powerpoint/2010/main" val="3904211507"/>
      </p:ext>
    </p:extLst>
  </p:cSld>
  <p:clrMapOvr>
    <a:masterClrMapping/>
  </p:clrMapOvr>
  <p:transition spd="slow" advClick="0" advTm="10000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67" y="3708623"/>
            <a:ext cx="3096344" cy="1065097"/>
          </a:xfrm>
        </p:spPr>
        <p:txBody>
          <a:bodyPr/>
          <a:lstStyle/>
          <a:p>
            <a:r>
              <a:rPr lang="en-GB" sz="3200" dirty="0" smtClean="0">
                <a:solidFill>
                  <a:srgbClr val="0070C0"/>
                </a:solidFill>
              </a:rPr>
              <a:t>Personalisation of Profile Pages</a:t>
            </a:r>
            <a:endParaRPr lang="en-GB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9" t="10311" r="8722"/>
          <a:stretch/>
        </p:blipFill>
        <p:spPr bwMode="auto">
          <a:xfrm>
            <a:off x="3282307" y="1404367"/>
            <a:ext cx="684425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576673"/>
      </p:ext>
    </p:extLst>
  </p:cSld>
  <p:clrMapOvr>
    <a:masterClrMapping/>
  </p:clrMapOvr>
  <p:transition spd="slow" advClick="0" advTm="10000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83" y="3017231"/>
            <a:ext cx="3024336" cy="2049982"/>
          </a:xfrm>
        </p:spPr>
        <p:txBody>
          <a:bodyPr/>
          <a:lstStyle/>
          <a:p>
            <a:r>
              <a:rPr lang="en-GB" sz="3200" dirty="0" smtClean="0">
                <a:solidFill>
                  <a:srgbClr val="0070C0"/>
                </a:solidFill>
              </a:rPr>
              <a:t>Organisation   of Personal Learning and Connections</a:t>
            </a:r>
            <a:endParaRPr lang="en-GB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2" t="9956" r="8778" b="8622"/>
          <a:stretch/>
        </p:blipFill>
        <p:spPr bwMode="auto">
          <a:xfrm>
            <a:off x="3367094" y="1764407"/>
            <a:ext cx="6817489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647970"/>
      </p:ext>
    </p:extLst>
  </p:cSld>
  <p:clrMapOvr>
    <a:masterClrMapping/>
  </p:clrMapOvr>
  <p:transition spd="slow" advClick="0" advTm="10000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475" y="2628503"/>
            <a:ext cx="2664296" cy="3034867"/>
          </a:xfrm>
        </p:spPr>
        <p:txBody>
          <a:bodyPr/>
          <a:lstStyle/>
          <a:p>
            <a:r>
              <a:rPr lang="en-GB" sz="3200" dirty="0">
                <a:solidFill>
                  <a:srgbClr val="0070C0"/>
                </a:solidFill>
              </a:rPr>
              <a:t>Organisation   of </a:t>
            </a:r>
            <a:r>
              <a:rPr lang="en-GB" sz="3200" dirty="0" smtClean="0">
                <a:solidFill>
                  <a:srgbClr val="0070C0"/>
                </a:solidFill>
              </a:rPr>
              <a:t>Personal Learning Through Content and Collections</a:t>
            </a:r>
            <a:endParaRPr lang="en-GB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8" t="10133" r="8722"/>
          <a:stretch/>
        </p:blipFill>
        <p:spPr bwMode="auto">
          <a:xfrm>
            <a:off x="3429819" y="1430369"/>
            <a:ext cx="6748304" cy="57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257242"/>
      </p:ext>
    </p:extLst>
  </p:cSld>
  <p:clrMapOvr>
    <a:masterClrMapping/>
  </p:clrMapOvr>
  <p:transition spd="slow" advClick="0" advTm="10000">
    <p:wipe dir="r"/>
  </p:transition>
</p:sld>
</file>

<file path=ppt/theme/theme1.xml><?xml version="1.0" encoding="utf-8"?>
<a:theme xmlns:a="http://schemas.openxmlformats.org/drawingml/2006/main" name="OU PowerPoint">
  <a:themeElements>
    <a:clrScheme name="OU 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U 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208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rgbClr val="E3284A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208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rgbClr val="E3284A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U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2">
        <a:dk1>
          <a:srgbClr val="000000"/>
        </a:dk1>
        <a:lt1>
          <a:srgbClr val="D60077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8AABD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3">
        <a:dk1>
          <a:srgbClr val="000000"/>
        </a:dk1>
        <a:lt1>
          <a:srgbClr val="FFD1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E5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4">
        <a:dk1>
          <a:srgbClr val="000000"/>
        </a:dk1>
        <a:lt1>
          <a:srgbClr val="9FAA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DD2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5">
        <a:dk1>
          <a:srgbClr val="000000"/>
        </a:dk1>
        <a:lt1>
          <a:srgbClr val="00AFAD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D4D3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6">
        <a:dk1>
          <a:srgbClr val="000000"/>
        </a:dk1>
        <a:lt1>
          <a:srgbClr val="5C705E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B5BBB6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7">
        <a:dk1>
          <a:srgbClr val="000000"/>
        </a:dk1>
        <a:lt1>
          <a:srgbClr val="EF682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6B9AB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8">
        <a:dk1>
          <a:srgbClr val="000000"/>
        </a:dk1>
        <a:lt1>
          <a:srgbClr val="E3284A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FACB1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9">
        <a:dk1>
          <a:srgbClr val="000000"/>
        </a:dk1>
        <a:lt1>
          <a:srgbClr val="856FB3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2BBD6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10">
        <a:dk1>
          <a:srgbClr val="000000"/>
        </a:dk1>
        <a:lt1>
          <a:srgbClr val="0000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11">
        <a:dk1>
          <a:srgbClr val="000000"/>
        </a:dk1>
        <a:lt1>
          <a:srgbClr val="8C8C8C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5C5C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vider">
  <a:themeElements>
    <a:clrScheme name="Divid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vi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208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rgbClr val="E3284A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208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rgbClr val="E3284A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vi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2">
        <a:dk1>
          <a:srgbClr val="000000"/>
        </a:dk1>
        <a:lt1>
          <a:srgbClr val="D60077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8AABD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3">
        <a:dk1>
          <a:srgbClr val="000000"/>
        </a:dk1>
        <a:lt1>
          <a:srgbClr val="92C9EB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7E1F3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4">
        <a:dk1>
          <a:srgbClr val="000000"/>
        </a:dk1>
        <a:lt1>
          <a:srgbClr val="FFD1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E5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5">
        <a:dk1>
          <a:srgbClr val="000000"/>
        </a:dk1>
        <a:lt1>
          <a:srgbClr val="9FAA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DD2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6">
        <a:dk1>
          <a:srgbClr val="000000"/>
        </a:dk1>
        <a:lt1>
          <a:srgbClr val="00AFAD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D4D3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7">
        <a:dk1>
          <a:srgbClr val="000000"/>
        </a:dk1>
        <a:lt1>
          <a:srgbClr val="5C705E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B5BBB6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8">
        <a:dk1>
          <a:srgbClr val="000000"/>
        </a:dk1>
        <a:lt1>
          <a:srgbClr val="780032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BEAAAD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9">
        <a:dk1>
          <a:srgbClr val="000000"/>
        </a:dk1>
        <a:lt1>
          <a:srgbClr val="002E63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DB7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10">
        <a:dk1>
          <a:srgbClr val="000000"/>
        </a:dk1>
        <a:lt1>
          <a:srgbClr val="EF682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6B9AB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11">
        <a:dk1>
          <a:srgbClr val="000000"/>
        </a:dk1>
        <a:lt1>
          <a:srgbClr val="E3284A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FACB1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12">
        <a:dk1>
          <a:srgbClr val="000000"/>
        </a:dk1>
        <a:lt1>
          <a:srgbClr val="856FB3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2BBD6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13">
        <a:dk1>
          <a:srgbClr val="000000"/>
        </a:dk1>
        <a:lt1>
          <a:srgbClr val="CFC285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4DDC2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14">
        <a:dk1>
          <a:srgbClr val="000000"/>
        </a:dk1>
        <a:lt1>
          <a:srgbClr val="0000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15">
        <a:dk1>
          <a:srgbClr val="000000"/>
        </a:dk1>
        <a:lt1>
          <a:srgbClr val="8C8C8C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5C5C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OU PowerPoint</Template>
  <TotalTime>1149</TotalTime>
  <Words>645</Words>
  <Application>Microsoft Office PowerPoint</Application>
  <PresentationFormat>Custom</PresentationFormat>
  <Paragraphs>107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OU PowerPoint</vt:lpstr>
      <vt:lpstr>Divider</vt:lpstr>
      <vt:lpstr>Learning Through Social Connection</vt:lpstr>
      <vt:lpstr>What is SocialLearn?</vt:lpstr>
      <vt:lpstr>Why SocialLearn?</vt:lpstr>
      <vt:lpstr>Features</vt:lpstr>
      <vt:lpstr> Advantages of an Online Community </vt:lpstr>
      <vt:lpstr> Sneak Peek into the New SocialLearn </vt:lpstr>
      <vt:lpstr>Personalisation of Profile Pages</vt:lpstr>
      <vt:lpstr>Organisation   of Personal Learning and Connections</vt:lpstr>
      <vt:lpstr>Organisation   of Personal Learning Through Content and Collections</vt:lpstr>
      <vt:lpstr>Organisation   of Personal Learning Through Connections and Communities</vt:lpstr>
      <vt:lpstr>Dynamic and Effective Search Engine</vt:lpstr>
      <vt:lpstr>Create and Share</vt:lpstr>
      <vt:lpstr>A Powerful Recommendation Engine Broadening User’s Horizons</vt:lpstr>
      <vt:lpstr>Business Drivers</vt:lpstr>
      <vt:lpstr>Business Drivers</vt:lpstr>
      <vt:lpstr>Business Drivers</vt:lpstr>
      <vt:lpstr>Internal Applications</vt:lpstr>
      <vt:lpstr>Supporting staff development</vt:lpstr>
      <vt:lpstr>External Applications</vt:lpstr>
      <vt:lpstr>Future Revenue Streams</vt:lpstr>
      <vt:lpstr>Next Steps</vt:lpstr>
      <vt:lpstr>Log On </vt:lpstr>
    </vt:vector>
  </TitlesOfParts>
  <Company>The Open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 About Fair March 2011</dc:title>
  <dc:creator>D.Carini</dc:creator>
  <cp:lastModifiedBy>H.R.Beaman</cp:lastModifiedBy>
  <cp:revision>87</cp:revision>
  <cp:lastPrinted>2011-03-24T13:57:32Z</cp:lastPrinted>
  <dcterms:created xsi:type="dcterms:W3CDTF">2011-03-24T13:05:24Z</dcterms:created>
  <dcterms:modified xsi:type="dcterms:W3CDTF">2012-02-10T16:41:38Z</dcterms:modified>
</cp:coreProperties>
</file>